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56" r:id="rId2"/>
    <p:sldId id="266" r:id="rId3"/>
    <p:sldId id="257" r:id="rId4"/>
    <p:sldId id="258" r:id="rId5"/>
    <p:sldId id="259" r:id="rId6"/>
    <p:sldId id="260" r:id="rId7"/>
    <p:sldId id="261" r:id="rId8"/>
    <p:sldId id="270" r:id="rId9"/>
    <p:sldId id="268" r:id="rId10"/>
    <p:sldId id="267" r:id="rId11"/>
    <p:sldId id="269" r:id="rId12"/>
    <p:sldId id="264" r:id="rId13"/>
    <p:sldId id="271" r:id="rId14"/>
    <p:sldId id="262" r:id="rId15"/>
    <p:sldId id="263"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4419" autoAdjust="0"/>
  </p:normalViewPr>
  <p:slideViewPr>
    <p:cSldViewPr>
      <p:cViewPr varScale="1">
        <p:scale>
          <a:sx n="61" d="100"/>
          <a:sy n="61" d="100"/>
        </p:scale>
        <p:origin x="-1044"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779FA2-B687-4952-91ED-945F9CDAC180}" type="datetimeFigureOut">
              <a:rPr lang="en-US" smtClean="0"/>
              <a:t>5/22/2013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6717728-A261-4248-A114-4D5E49531EB0}" type="slidenum">
              <a:rPr lang="en-US" smtClean="0"/>
              <a:t>‹#›</a:t>
            </a:fld>
            <a:endParaRPr lang="en-US"/>
          </a:p>
        </p:txBody>
      </p:sp>
    </p:spTree>
    <p:extLst>
      <p:ext uri="{BB962C8B-B14F-4D97-AF65-F5344CB8AC3E}">
        <p14:creationId xmlns:p14="http://schemas.microsoft.com/office/powerpoint/2010/main" val="21485374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www.ushmm.org/wlc/en/article.php?ModuleId=10007393"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effectLst/>
              </a:rPr>
              <a:t>World War II was the most destructive conflict in history. It cost more money, damaged more property, killed more people, and caused more far-reaching changes than any other war in history</a:t>
            </a:r>
          </a:p>
          <a:p>
            <a:endParaRPr lang="en-US" dirty="0" smtClean="0">
              <a:effectLst/>
            </a:endParaRPr>
          </a:p>
          <a:p>
            <a:r>
              <a:rPr lang="en-US" dirty="0" smtClean="0">
                <a:effectLst/>
              </a:rPr>
              <a:t>In 1941, a private earned $21 a month. In 1942, a private earned $50 a month.</a:t>
            </a:r>
          </a:p>
          <a:p>
            <a:endParaRPr lang="en-US" dirty="0" smtClean="0">
              <a:effectLst/>
            </a:endParaRPr>
          </a:p>
          <a:p>
            <a:r>
              <a:rPr lang="en-US" dirty="0" smtClean="0">
                <a:effectLst/>
              </a:rPr>
              <a:t>During WWII, hamburgers in the U.S. were dubbed “Liberty Steaks” to avoid the German-sounding name</a:t>
            </a:r>
          </a:p>
          <a:p>
            <a:endParaRPr lang="en-US" dirty="0" smtClean="0">
              <a:effectLst/>
            </a:endParaRPr>
          </a:p>
          <a:p>
            <a:r>
              <a:rPr lang="en-US" dirty="0" smtClean="0">
                <a:effectLst/>
              </a:rPr>
              <a:t>Most historians agree that WWII began when Germany invaded Poland on September 1, 1939. Others say it started when Japan invaded Manchuria on September 18, 1931. And some scholars suggest WWII is actually a continuation of WWI, with a break in between</a:t>
            </a:r>
          </a:p>
          <a:p>
            <a:endParaRPr lang="en-US" dirty="0" smtClean="0">
              <a:effectLst/>
            </a:endParaRPr>
          </a:p>
          <a:p>
            <a:r>
              <a:rPr lang="en-US" dirty="0" smtClean="0">
                <a:effectLst/>
              </a:rPr>
              <a:t>Hitler kept a framed photo of Henry Ford, founder of the Ford Motor Company, on his desk. Henry Ford also kept a framed photo of the Nazi leader on his desk in Dearborn, Michigan. In </a:t>
            </a:r>
            <a:r>
              <a:rPr lang="en-US" i="1" dirty="0" smtClean="0">
                <a:effectLst/>
              </a:rPr>
              <a:t>Mein </a:t>
            </a:r>
            <a:r>
              <a:rPr lang="en-US" i="1" dirty="0" err="1" smtClean="0">
                <a:effectLst/>
              </a:rPr>
              <a:t>Kampf</a:t>
            </a:r>
            <a:r>
              <a:rPr lang="en-US" i="1" dirty="0" smtClean="0">
                <a:effectLst/>
              </a:rPr>
              <a:t>,</a:t>
            </a:r>
            <a:r>
              <a:rPr lang="en-US" dirty="0" smtClean="0">
                <a:effectLst/>
              </a:rPr>
              <a:t> Hitler included some anti-Semitic views attributed to Ford</a:t>
            </a:r>
          </a:p>
          <a:p>
            <a:endParaRPr lang="en-US" dirty="0" smtClean="0">
              <a:effectLst/>
            </a:endParaRPr>
          </a:p>
          <a:p>
            <a:r>
              <a:rPr lang="en-US" dirty="0" smtClean="0">
                <a:effectLst/>
              </a:rPr>
              <a:t>Calvin Graham was only 12 years old when he enlisted in the U.S. Navy. He won a Bronze Star and a Purple Heart before the Navy found out how old he was</a:t>
            </a:r>
          </a:p>
          <a:p>
            <a:endParaRPr lang="en-US" dirty="0" smtClean="0">
              <a:effectLst/>
            </a:endParaRPr>
          </a:p>
          <a:p>
            <a:r>
              <a:rPr lang="en-US" dirty="0" smtClean="0">
                <a:effectLst/>
              </a:rPr>
              <a:t>While in prison, Hitler envisioned the development of a “people’s car” or a </a:t>
            </a:r>
            <a:r>
              <a:rPr lang="en-US" i="1" dirty="0" smtClean="0">
                <a:effectLst/>
              </a:rPr>
              <a:t>Volkswagen</a:t>
            </a:r>
            <a:r>
              <a:rPr lang="en-US" dirty="0" smtClean="0">
                <a:effectLst/>
              </a:rPr>
              <a:t>, from the word </a:t>
            </a:r>
            <a:r>
              <a:rPr lang="en-US" i="1" dirty="0" err="1" smtClean="0">
                <a:effectLst/>
              </a:rPr>
              <a:t>volk</a:t>
            </a:r>
            <a:r>
              <a:rPr lang="en-US" dirty="0" smtClean="0">
                <a:effectLst/>
              </a:rPr>
              <a:t>, meaning “people” or “nation.”</a:t>
            </a:r>
          </a:p>
          <a:p>
            <a:endParaRPr lang="en-US" dirty="0" smtClean="0">
              <a:effectLst/>
            </a:endParaRPr>
          </a:p>
          <a:p>
            <a:r>
              <a:rPr lang="en-US" dirty="0" smtClean="0">
                <a:effectLst/>
              </a:rPr>
              <a:t>In the 1930s, the U.S. Army had only about 130,000 soldiers, making it the sixteenth largest force in the world, smaller than Czechoslovakia, Poland, Turkey, Spain, and Romania</a:t>
            </a:r>
          </a:p>
          <a:p>
            <a:endParaRPr lang="en-US" dirty="0" smtClean="0">
              <a:effectLst/>
            </a:endParaRPr>
          </a:p>
          <a:p>
            <a:r>
              <a:rPr lang="en-US" dirty="0" smtClean="0">
                <a:effectLst/>
              </a:rPr>
              <a:t>In 1974, a Japanese soldier named </a:t>
            </a:r>
            <a:r>
              <a:rPr lang="en-US" dirty="0" err="1" smtClean="0">
                <a:effectLst/>
              </a:rPr>
              <a:t>Hiroo</a:t>
            </a:r>
            <a:r>
              <a:rPr lang="en-US" dirty="0" smtClean="0">
                <a:effectLst/>
              </a:rPr>
              <a:t> Onoda (1922- ) came out of the jungle of the Pacific island of </a:t>
            </a:r>
            <a:r>
              <a:rPr lang="en-US" dirty="0" err="1" smtClean="0">
                <a:effectLst/>
              </a:rPr>
              <a:t>Lubang</a:t>
            </a:r>
            <a:r>
              <a:rPr lang="en-US" dirty="0" smtClean="0">
                <a:effectLst/>
              </a:rPr>
              <a:t>. He had been hiding there for 29 years, unaware that his country had surrendered.</a:t>
            </a:r>
          </a:p>
          <a:p>
            <a:endParaRPr lang="en-US" dirty="0" smtClean="0">
              <a:effectLst/>
            </a:endParaRPr>
          </a:p>
          <a:p>
            <a:r>
              <a:rPr lang="en-US" dirty="0" smtClean="0">
                <a:effectLst/>
              </a:rPr>
              <a:t>Author Ian Fleming based his character “007” on the Yugoslavian-born spy </a:t>
            </a:r>
            <a:r>
              <a:rPr lang="en-US" dirty="0" err="1" smtClean="0">
                <a:effectLst/>
              </a:rPr>
              <a:t>Dusko</a:t>
            </a:r>
            <a:r>
              <a:rPr lang="en-US" dirty="0" smtClean="0">
                <a:effectLst/>
              </a:rPr>
              <a:t> Popov (1912-1980). Popov spoke at least five languages and came up with his own formula for invisible ink. He was the first spy to use microdots, or photos shrunk down to the size of dots. He obtained information that the Japanese were planning an air strike on Pearl Harbor, but the FBI did not act on his warning. Popov later lived in the U.S. in a penthouse and created a reputation as a playboy. He wrote an account of his wartime activities in his novel </a:t>
            </a:r>
            <a:r>
              <a:rPr lang="en-US" i="1" dirty="0" smtClean="0">
                <a:effectLst/>
              </a:rPr>
              <a:t>Spy, Counterspy</a:t>
            </a:r>
            <a:r>
              <a:rPr lang="en-US" dirty="0" smtClean="0">
                <a:effectLst/>
              </a:rPr>
              <a:t> (1974).</a:t>
            </a:r>
          </a:p>
          <a:p>
            <a:endParaRPr lang="en-US" dirty="0" smtClean="0">
              <a:effectLst/>
            </a:endParaRPr>
          </a:p>
          <a:p>
            <a:r>
              <a:rPr lang="en-US" dirty="0" smtClean="0">
                <a:effectLst/>
              </a:rPr>
              <a:t>In 1939, the Nazis began a “euthanasia” program in which 80,000 to 100,000 Germans who were disabled, mentally retarded, or insane were murdered. The program was based in Berlin at No. 4 </a:t>
            </a:r>
            <a:r>
              <a:rPr lang="en-US" dirty="0" err="1" smtClean="0">
                <a:effectLst/>
              </a:rPr>
              <a:t>Tiergartenstrasse</a:t>
            </a:r>
            <a:r>
              <a:rPr lang="en-US" dirty="0" smtClean="0">
                <a:effectLst/>
              </a:rPr>
              <a:t> and became known as the T-4 program</a:t>
            </a:r>
          </a:p>
          <a:p>
            <a:endParaRPr lang="en-US" dirty="0" smtClean="0">
              <a:effectLst/>
            </a:endParaRPr>
          </a:p>
          <a:p>
            <a:r>
              <a:rPr lang="en-US" dirty="0" smtClean="0"/>
              <a:t>During the Second World War, the US Army had more ships than the US Navy.</a:t>
            </a:r>
          </a:p>
          <a:p>
            <a:endParaRPr lang="en-US" dirty="0" smtClean="0">
              <a:effectLst/>
            </a:endParaRPr>
          </a:p>
          <a:p>
            <a:r>
              <a:rPr lang="en-US" dirty="0" smtClean="0">
                <a:effectLst/>
              </a:rPr>
              <a:t>Air Force didn’t break away from the</a:t>
            </a:r>
            <a:r>
              <a:rPr lang="en-US" baseline="0" dirty="0" smtClean="0">
                <a:effectLst/>
              </a:rPr>
              <a:t> army until after the war. </a:t>
            </a:r>
          </a:p>
          <a:p>
            <a:endParaRPr lang="en-US" baseline="0" smtClean="0">
              <a:effectLst/>
            </a:endParaRPr>
          </a:p>
          <a:p>
            <a:endParaRPr lang="en-US" dirty="0" smtClean="0">
              <a:effectLst/>
            </a:endParaRPr>
          </a:p>
          <a:p>
            <a:endParaRPr lang="en-US" dirty="0" smtClean="0"/>
          </a:p>
          <a:p>
            <a:endParaRPr lang="en-US" dirty="0" smtClean="0"/>
          </a:p>
          <a:p>
            <a:r>
              <a:rPr lang="en-US" dirty="0" smtClean="0"/>
              <a:t>http://facts.randomhistory.com/world-war-ii-facts.html</a:t>
            </a:r>
            <a:endParaRPr lang="en-US" dirty="0"/>
          </a:p>
        </p:txBody>
      </p:sp>
      <p:sp>
        <p:nvSpPr>
          <p:cNvPr id="4" name="Slide Number Placeholder 3"/>
          <p:cNvSpPr>
            <a:spLocks noGrp="1"/>
          </p:cNvSpPr>
          <p:nvPr>
            <p:ph type="sldNum" sz="quarter" idx="10"/>
          </p:nvPr>
        </p:nvSpPr>
        <p:spPr/>
        <p:txBody>
          <a:bodyPr/>
          <a:lstStyle/>
          <a:p>
            <a:fld id="{86717728-A261-4248-A114-4D5E49531EB0}" type="slidenum">
              <a:rPr lang="en-US" smtClean="0"/>
              <a:t>3</a:t>
            </a:fld>
            <a:endParaRPr lang="en-US"/>
          </a:p>
        </p:txBody>
      </p:sp>
    </p:spTree>
    <p:extLst>
      <p:ext uri="{BB962C8B-B14F-4D97-AF65-F5344CB8AC3E}">
        <p14:creationId xmlns:p14="http://schemas.microsoft.com/office/powerpoint/2010/main" val="11759394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Lets</a:t>
            </a:r>
            <a:r>
              <a:rPr lang="en-US" baseline="0" dirty="0" smtClean="0"/>
              <a:t> not forget Germany, to bring the grand total to near 6 million estimated. </a:t>
            </a:r>
            <a:endParaRPr lang="en-US" dirty="0"/>
          </a:p>
        </p:txBody>
      </p:sp>
      <p:sp>
        <p:nvSpPr>
          <p:cNvPr id="4" name="Slide Number Placeholder 3"/>
          <p:cNvSpPr>
            <a:spLocks noGrp="1"/>
          </p:cNvSpPr>
          <p:nvPr>
            <p:ph type="sldNum" sz="quarter" idx="10"/>
          </p:nvPr>
        </p:nvSpPr>
        <p:spPr/>
        <p:txBody>
          <a:bodyPr/>
          <a:lstStyle/>
          <a:p>
            <a:fld id="{86717728-A261-4248-A114-4D5E49531EB0}" type="slidenum">
              <a:rPr lang="en-US" smtClean="0"/>
              <a:t>5</a:t>
            </a:fld>
            <a:endParaRPr lang="en-US"/>
          </a:p>
        </p:txBody>
      </p:sp>
    </p:spTree>
    <p:extLst>
      <p:ext uri="{BB962C8B-B14F-4D97-AF65-F5344CB8AC3E}">
        <p14:creationId xmlns:p14="http://schemas.microsoft.com/office/powerpoint/2010/main" val="41738796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effectLst/>
              </a:rPr>
              <a:t>Einsatzgruppen</a:t>
            </a:r>
            <a:r>
              <a:rPr lang="en-US" dirty="0" smtClean="0">
                <a:effectLst/>
              </a:rPr>
              <a:t> (in this context, mobile killing units) were squads composed primarily of German </a:t>
            </a:r>
            <a:r>
              <a:rPr lang="en-US" dirty="0" smtClean="0">
                <a:effectLst/>
                <a:hlinkClick r:id="rId3" action="ppaction://hlinkfile"/>
              </a:rPr>
              <a:t>SS</a:t>
            </a:r>
            <a:r>
              <a:rPr lang="en-US" dirty="0" smtClean="0">
                <a:effectLst/>
              </a:rPr>
              <a:t> and police personnel. Under the command of the German Security Police (</a:t>
            </a:r>
            <a:r>
              <a:rPr lang="en-US" dirty="0" err="1" smtClean="0">
                <a:effectLst/>
              </a:rPr>
              <a:t>Sicherheitspolizei</a:t>
            </a:r>
            <a:r>
              <a:rPr lang="en-US" dirty="0" smtClean="0">
                <a:effectLst/>
              </a:rPr>
              <a:t>; </a:t>
            </a:r>
            <a:r>
              <a:rPr lang="en-US" dirty="0" err="1" smtClean="0">
                <a:effectLst/>
              </a:rPr>
              <a:t>Sipo</a:t>
            </a:r>
            <a:r>
              <a:rPr lang="en-US" dirty="0" smtClean="0">
                <a:effectLst/>
              </a:rPr>
              <a:t>) and Security Service (</a:t>
            </a:r>
            <a:r>
              <a:rPr lang="en-US" dirty="0" err="1" smtClean="0">
                <a:effectLst/>
              </a:rPr>
              <a:t>Sicherheitsdienst</a:t>
            </a:r>
            <a:r>
              <a:rPr lang="en-US" dirty="0" smtClean="0">
                <a:effectLst/>
              </a:rPr>
              <a:t>; SD) officers, the </a:t>
            </a:r>
            <a:r>
              <a:rPr lang="en-US" dirty="0" err="1" smtClean="0">
                <a:effectLst/>
              </a:rPr>
              <a:t>Einsatzgruppen</a:t>
            </a:r>
            <a:r>
              <a:rPr lang="en-US" dirty="0" smtClean="0">
                <a:effectLst/>
              </a:rPr>
              <a:t> had among their tasks the murder of those perceived to be racial or political enemies found behind German combat lines in the occupied Soviet Union. </a:t>
            </a:r>
          </a:p>
        </p:txBody>
      </p:sp>
      <p:sp>
        <p:nvSpPr>
          <p:cNvPr id="4" name="Slide Number Placeholder 3"/>
          <p:cNvSpPr>
            <a:spLocks noGrp="1"/>
          </p:cNvSpPr>
          <p:nvPr>
            <p:ph type="sldNum" sz="quarter" idx="10"/>
          </p:nvPr>
        </p:nvSpPr>
        <p:spPr/>
        <p:txBody>
          <a:bodyPr/>
          <a:lstStyle/>
          <a:p>
            <a:fld id="{86717728-A261-4248-A114-4D5E49531EB0}" type="slidenum">
              <a:rPr lang="en-US" smtClean="0"/>
              <a:t>6</a:t>
            </a:fld>
            <a:endParaRPr lang="en-US"/>
          </a:p>
        </p:txBody>
      </p:sp>
    </p:spTree>
    <p:extLst>
      <p:ext uri="{BB962C8B-B14F-4D97-AF65-F5344CB8AC3E}">
        <p14:creationId xmlns:p14="http://schemas.microsoft.com/office/powerpoint/2010/main" val="3372305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Carries 7 men, bumper is a seat</a:t>
            </a:r>
          </a:p>
          <a:p>
            <a:r>
              <a:rPr lang="en-US" dirty="0" smtClean="0"/>
              <a:t>3 jeeps produced every 4</a:t>
            </a:r>
            <a:r>
              <a:rPr lang="en-US" baseline="0" dirty="0" smtClean="0"/>
              <a:t> minutes by the end of the war</a:t>
            </a:r>
          </a:p>
          <a:p>
            <a:endParaRPr lang="en-US" dirty="0"/>
          </a:p>
        </p:txBody>
      </p:sp>
      <p:sp>
        <p:nvSpPr>
          <p:cNvPr id="4" name="Slide Number Placeholder 3"/>
          <p:cNvSpPr>
            <a:spLocks noGrp="1"/>
          </p:cNvSpPr>
          <p:nvPr>
            <p:ph type="sldNum" sz="quarter" idx="10"/>
          </p:nvPr>
        </p:nvSpPr>
        <p:spPr/>
        <p:txBody>
          <a:bodyPr/>
          <a:lstStyle/>
          <a:p>
            <a:fld id="{86717728-A261-4248-A114-4D5E49531EB0}" type="slidenum">
              <a:rPr lang="en-US" smtClean="0"/>
              <a:t>10</a:t>
            </a:fld>
            <a:endParaRPr lang="en-US"/>
          </a:p>
        </p:txBody>
      </p:sp>
    </p:spTree>
    <p:extLst>
      <p:ext uri="{BB962C8B-B14F-4D97-AF65-F5344CB8AC3E}">
        <p14:creationId xmlns:p14="http://schemas.microsoft.com/office/powerpoint/2010/main" val="23767218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June 6, 1944 D-Day</a:t>
            </a:r>
          </a:p>
          <a:p>
            <a:r>
              <a:rPr lang="en-US" dirty="0" smtClean="0"/>
              <a:t>6 beaches stormed, the most infamous,</a:t>
            </a:r>
            <a:r>
              <a:rPr lang="en-US" baseline="0" dirty="0" smtClean="0"/>
              <a:t> Omaha beach</a:t>
            </a:r>
          </a:p>
          <a:p>
            <a:r>
              <a:rPr lang="en-US" baseline="0" dirty="0" smtClean="0"/>
              <a:t>Over 2000 casualties on Omaha beach alone. </a:t>
            </a:r>
            <a:endParaRPr lang="en-US" dirty="0"/>
          </a:p>
        </p:txBody>
      </p:sp>
      <p:sp>
        <p:nvSpPr>
          <p:cNvPr id="4" name="Slide Number Placeholder 3"/>
          <p:cNvSpPr>
            <a:spLocks noGrp="1"/>
          </p:cNvSpPr>
          <p:nvPr>
            <p:ph type="sldNum" sz="quarter" idx="10"/>
          </p:nvPr>
        </p:nvSpPr>
        <p:spPr/>
        <p:txBody>
          <a:bodyPr/>
          <a:lstStyle/>
          <a:p>
            <a:fld id="{86717728-A261-4248-A114-4D5E49531EB0}" type="slidenum">
              <a:rPr lang="en-US" smtClean="0"/>
              <a:t>13</a:t>
            </a:fld>
            <a:endParaRPr lang="en-US"/>
          </a:p>
        </p:txBody>
      </p:sp>
    </p:spTree>
    <p:extLst>
      <p:ext uri="{BB962C8B-B14F-4D97-AF65-F5344CB8AC3E}">
        <p14:creationId xmlns:p14="http://schemas.microsoft.com/office/powerpoint/2010/main" val="26329568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June 16, 1945</a:t>
            </a:r>
          </a:p>
          <a:p>
            <a:r>
              <a:rPr lang="en-US" dirty="0" smtClean="0"/>
              <a:t>FBI</a:t>
            </a:r>
            <a:r>
              <a:rPr lang="en-US" baseline="0" dirty="0" smtClean="0"/>
              <a:t> tracks every move of Robert </a:t>
            </a:r>
            <a:r>
              <a:rPr lang="en-US" baseline="0" dirty="0" err="1" smtClean="0"/>
              <a:t>Openheimer</a:t>
            </a:r>
            <a:r>
              <a:rPr lang="en-US" baseline="0" dirty="0" smtClean="0"/>
              <a:t> for fear he’s a communist</a:t>
            </a:r>
          </a:p>
          <a:p>
            <a:r>
              <a:rPr lang="en-US" baseline="0" dirty="0" smtClean="0"/>
              <a:t>Temperature at the center of the explosion is 10,000 times the heat of the sun</a:t>
            </a:r>
          </a:p>
          <a:p>
            <a:r>
              <a:rPr lang="en-US" baseline="0" dirty="0" smtClean="0"/>
              <a:t>Alfred Nobel thought </a:t>
            </a:r>
            <a:r>
              <a:rPr lang="en-US" baseline="0" dirty="0" err="1" smtClean="0"/>
              <a:t>Dynomite</a:t>
            </a:r>
            <a:r>
              <a:rPr lang="en-US" baseline="0" dirty="0" smtClean="0"/>
              <a:t> would end all wars. </a:t>
            </a:r>
          </a:p>
          <a:p>
            <a:endParaRPr lang="en-US" baseline="0" dirty="0" smtClean="0"/>
          </a:p>
          <a:p>
            <a:r>
              <a:rPr lang="en-US" baseline="0" dirty="0" smtClean="0"/>
              <a:t>120,000 people die instantly in Hiroshima and Nagasaki. 80k more die slowly. </a:t>
            </a:r>
            <a:endParaRPr lang="en-US" dirty="0"/>
          </a:p>
        </p:txBody>
      </p:sp>
      <p:sp>
        <p:nvSpPr>
          <p:cNvPr id="4" name="Slide Number Placeholder 3"/>
          <p:cNvSpPr>
            <a:spLocks noGrp="1"/>
          </p:cNvSpPr>
          <p:nvPr>
            <p:ph type="sldNum" sz="quarter" idx="10"/>
          </p:nvPr>
        </p:nvSpPr>
        <p:spPr/>
        <p:txBody>
          <a:bodyPr/>
          <a:lstStyle/>
          <a:p>
            <a:fld id="{86717728-A261-4248-A114-4D5E49531EB0}" type="slidenum">
              <a:rPr lang="en-US" smtClean="0"/>
              <a:t>14</a:t>
            </a:fld>
            <a:endParaRPr lang="en-US"/>
          </a:p>
        </p:txBody>
      </p:sp>
    </p:spTree>
    <p:extLst>
      <p:ext uri="{BB962C8B-B14F-4D97-AF65-F5344CB8AC3E}">
        <p14:creationId xmlns:p14="http://schemas.microsoft.com/office/powerpoint/2010/main" val="1560123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F333BB2-F955-4559-ADA2-23F0E32DC54D}" type="datetimeFigureOut">
              <a:rPr lang="en-US" smtClean="0"/>
              <a:t>5/22/2013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57B122-0B0E-4384-8260-B7BAFB483BE7}" type="slidenum">
              <a:rPr lang="en-US" smtClean="0"/>
              <a:t>‹#›</a:t>
            </a:fld>
            <a:endParaRPr lang="en-US"/>
          </a:p>
        </p:txBody>
      </p:sp>
    </p:spTree>
    <p:extLst>
      <p:ext uri="{BB962C8B-B14F-4D97-AF65-F5344CB8AC3E}">
        <p14:creationId xmlns:p14="http://schemas.microsoft.com/office/powerpoint/2010/main" val="15578123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F333BB2-F955-4559-ADA2-23F0E32DC54D}" type="datetimeFigureOut">
              <a:rPr lang="en-US" smtClean="0"/>
              <a:t>5/22/2013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57B122-0B0E-4384-8260-B7BAFB483BE7}" type="slidenum">
              <a:rPr lang="en-US" smtClean="0"/>
              <a:t>‹#›</a:t>
            </a:fld>
            <a:endParaRPr lang="en-US"/>
          </a:p>
        </p:txBody>
      </p:sp>
    </p:spTree>
    <p:extLst>
      <p:ext uri="{BB962C8B-B14F-4D97-AF65-F5344CB8AC3E}">
        <p14:creationId xmlns:p14="http://schemas.microsoft.com/office/powerpoint/2010/main" val="19085529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F333BB2-F955-4559-ADA2-23F0E32DC54D}" type="datetimeFigureOut">
              <a:rPr lang="en-US" smtClean="0"/>
              <a:t>5/22/2013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57B122-0B0E-4384-8260-B7BAFB483BE7}" type="slidenum">
              <a:rPr lang="en-US" smtClean="0"/>
              <a:t>‹#›</a:t>
            </a:fld>
            <a:endParaRPr lang="en-US"/>
          </a:p>
        </p:txBody>
      </p:sp>
    </p:spTree>
    <p:extLst>
      <p:ext uri="{BB962C8B-B14F-4D97-AF65-F5344CB8AC3E}">
        <p14:creationId xmlns:p14="http://schemas.microsoft.com/office/powerpoint/2010/main" val="4372696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F333BB2-F955-4559-ADA2-23F0E32DC54D}" type="datetimeFigureOut">
              <a:rPr lang="en-US" smtClean="0"/>
              <a:t>5/22/2013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57B122-0B0E-4384-8260-B7BAFB483BE7}" type="slidenum">
              <a:rPr lang="en-US" smtClean="0"/>
              <a:t>‹#›</a:t>
            </a:fld>
            <a:endParaRPr lang="en-US"/>
          </a:p>
        </p:txBody>
      </p:sp>
    </p:spTree>
    <p:extLst>
      <p:ext uri="{BB962C8B-B14F-4D97-AF65-F5344CB8AC3E}">
        <p14:creationId xmlns:p14="http://schemas.microsoft.com/office/powerpoint/2010/main" val="276750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F333BB2-F955-4559-ADA2-23F0E32DC54D}" type="datetimeFigureOut">
              <a:rPr lang="en-US" smtClean="0"/>
              <a:t>5/22/2013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57B122-0B0E-4384-8260-B7BAFB483BE7}" type="slidenum">
              <a:rPr lang="en-US" smtClean="0"/>
              <a:t>‹#›</a:t>
            </a:fld>
            <a:endParaRPr lang="en-US"/>
          </a:p>
        </p:txBody>
      </p:sp>
    </p:spTree>
    <p:extLst>
      <p:ext uri="{BB962C8B-B14F-4D97-AF65-F5344CB8AC3E}">
        <p14:creationId xmlns:p14="http://schemas.microsoft.com/office/powerpoint/2010/main" val="35739019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F333BB2-F955-4559-ADA2-23F0E32DC54D}" type="datetimeFigureOut">
              <a:rPr lang="en-US" smtClean="0"/>
              <a:t>5/22/2013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E57B122-0B0E-4384-8260-B7BAFB483BE7}" type="slidenum">
              <a:rPr lang="en-US" smtClean="0"/>
              <a:t>‹#›</a:t>
            </a:fld>
            <a:endParaRPr lang="en-US"/>
          </a:p>
        </p:txBody>
      </p:sp>
    </p:spTree>
    <p:extLst>
      <p:ext uri="{BB962C8B-B14F-4D97-AF65-F5344CB8AC3E}">
        <p14:creationId xmlns:p14="http://schemas.microsoft.com/office/powerpoint/2010/main" val="3165991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F333BB2-F955-4559-ADA2-23F0E32DC54D}" type="datetimeFigureOut">
              <a:rPr lang="en-US" smtClean="0"/>
              <a:t>5/22/2013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E57B122-0B0E-4384-8260-B7BAFB483BE7}" type="slidenum">
              <a:rPr lang="en-US" smtClean="0"/>
              <a:t>‹#›</a:t>
            </a:fld>
            <a:endParaRPr lang="en-US"/>
          </a:p>
        </p:txBody>
      </p:sp>
    </p:spTree>
    <p:extLst>
      <p:ext uri="{BB962C8B-B14F-4D97-AF65-F5344CB8AC3E}">
        <p14:creationId xmlns:p14="http://schemas.microsoft.com/office/powerpoint/2010/main" val="303231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F333BB2-F955-4559-ADA2-23F0E32DC54D}" type="datetimeFigureOut">
              <a:rPr lang="en-US" smtClean="0"/>
              <a:t>5/22/2013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E57B122-0B0E-4384-8260-B7BAFB483BE7}" type="slidenum">
              <a:rPr lang="en-US" smtClean="0"/>
              <a:t>‹#›</a:t>
            </a:fld>
            <a:endParaRPr lang="en-US"/>
          </a:p>
        </p:txBody>
      </p:sp>
    </p:spTree>
    <p:extLst>
      <p:ext uri="{BB962C8B-B14F-4D97-AF65-F5344CB8AC3E}">
        <p14:creationId xmlns:p14="http://schemas.microsoft.com/office/powerpoint/2010/main" val="29146992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F333BB2-F955-4559-ADA2-23F0E32DC54D}" type="datetimeFigureOut">
              <a:rPr lang="en-US" smtClean="0"/>
              <a:t>5/22/2013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E57B122-0B0E-4384-8260-B7BAFB483BE7}" type="slidenum">
              <a:rPr lang="en-US" smtClean="0"/>
              <a:t>‹#›</a:t>
            </a:fld>
            <a:endParaRPr lang="en-US"/>
          </a:p>
        </p:txBody>
      </p:sp>
    </p:spTree>
    <p:extLst>
      <p:ext uri="{BB962C8B-B14F-4D97-AF65-F5344CB8AC3E}">
        <p14:creationId xmlns:p14="http://schemas.microsoft.com/office/powerpoint/2010/main" val="3308008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F333BB2-F955-4559-ADA2-23F0E32DC54D}" type="datetimeFigureOut">
              <a:rPr lang="en-US" smtClean="0"/>
              <a:t>5/22/2013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E57B122-0B0E-4384-8260-B7BAFB483BE7}" type="slidenum">
              <a:rPr lang="en-US" smtClean="0"/>
              <a:t>‹#›</a:t>
            </a:fld>
            <a:endParaRPr lang="en-US"/>
          </a:p>
        </p:txBody>
      </p:sp>
    </p:spTree>
    <p:extLst>
      <p:ext uri="{BB962C8B-B14F-4D97-AF65-F5344CB8AC3E}">
        <p14:creationId xmlns:p14="http://schemas.microsoft.com/office/powerpoint/2010/main" val="19937710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F333BB2-F955-4559-ADA2-23F0E32DC54D}" type="datetimeFigureOut">
              <a:rPr lang="en-US" smtClean="0"/>
              <a:t>5/22/2013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E57B122-0B0E-4384-8260-B7BAFB483BE7}" type="slidenum">
              <a:rPr lang="en-US" smtClean="0"/>
              <a:t>‹#›</a:t>
            </a:fld>
            <a:endParaRPr lang="en-US"/>
          </a:p>
        </p:txBody>
      </p:sp>
    </p:spTree>
    <p:extLst>
      <p:ext uri="{BB962C8B-B14F-4D97-AF65-F5344CB8AC3E}">
        <p14:creationId xmlns:p14="http://schemas.microsoft.com/office/powerpoint/2010/main" val="40185714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F333BB2-F955-4559-ADA2-23F0E32DC54D}" type="datetimeFigureOut">
              <a:rPr lang="en-US" smtClean="0"/>
              <a:t>5/22/2013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E57B122-0B0E-4384-8260-B7BAFB483BE7}" type="slidenum">
              <a:rPr lang="en-US" smtClean="0"/>
              <a:t>‹#›</a:t>
            </a:fld>
            <a:endParaRPr lang="en-US"/>
          </a:p>
        </p:txBody>
      </p:sp>
    </p:spTree>
    <p:extLst>
      <p:ext uri="{BB962C8B-B14F-4D97-AF65-F5344CB8AC3E}">
        <p14:creationId xmlns:p14="http://schemas.microsoft.com/office/powerpoint/2010/main" val="10399612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20.png"/></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World War II and </a:t>
            </a:r>
            <a:r>
              <a:rPr lang="en-US" dirty="0" err="1" smtClean="0"/>
              <a:t>Holocost</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16469170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GP </a:t>
            </a:r>
            <a:r>
              <a:rPr lang="en-US" dirty="0" smtClean="0">
                <a:sym typeface="Wingdings" pitchFamily="2" charset="2"/>
              </a:rPr>
              <a:t> Jeep</a:t>
            </a:r>
            <a:endParaRPr lang="en-US"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52600" y="1600200"/>
            <a:ext cx="5334000" cy="42885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05199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7750"/>
            <a:ext cx="3077894" cy="2598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53000" y="23247"/>
            <a:ext cx="4062151" cy="30583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241" y="3048000"/>
            <a:ext cx="3009900" cy="151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1"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00800" y="3339063"/>
            <a:ext cx="2373904" cy="31530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2"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7898" y="4562475"/>
            <a:ext cx="2676525" cy="1714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3"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336333" y="2886075"/>
            <a:ext cx="2476500" cy="1847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4" name="Picture 8"/>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988671" y="5053819"/>
            <a:ext cx="3171825" cy="1438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324235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Tuskegee Airmen and the Black soldier</a:t>
            </a:r>
            <a:endParaRPr lang="en-US"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447800"/>
            <a:ext cx="3581400" cy="43753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62400" y="1844753"/>
            <a:ext cx="4931456" cy="3581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830496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D-Day			Iwo Jima</a:t>
            </a:r>
            <a:endParaRPr lang="en-US" dirty="0"/>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52998" y="1458132"/>
            <a:ext cx="3990561" cy="41910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8074" y="1447800"/>
            <a:ext cx="4470267" cy="31242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499857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Manhattan Project</a:t>
            </a:r>
            <a:endParaRPr lang="en-US" dirty="0"/>
          </a:p>
        </p:txBody>
      </p:sp>
      <p:sp>
        <p:nvSpPr>
          <p:cNvPr id="3" name="Content Placeholder 2"/>
          <p:cNvSpPr>
            <a:spLocks noGrp="1"/>
          </p:cNvSpPr>
          <p:nvPr>
            <p:ph idx="1"/>
          </p:nvPr>
        </p:nvSpPr>
        <p:spPr>
          <a:xfrm>
            <a:off x="0" y="5429250"/>
            <a:ext cx="8229600" cy="1401763"/>
          </a:xfrm>
        </p:spPr>
        <p:txBody>
          <a:bodyPr/>
          <a:lstStyle/>
          <a:p>
            <a:r>
              <a:rPr lang="en-US" dirty="0" smtClean="0"/>
              <a:t>Hiroshima</a:t>
            </a:r>
          </a:p>
          <a:p>
            <a:r>
              <a:rPr lang="en-US" dirty="0" smtClean="0"/>
              <a:t>Nagasaki</a:t>
            </a:r>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1190141"/>
            <a:ext cx="3153474" cy="421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67200" y="1234698"/>
            <a:ext cx="4419600" cy="30609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29200" y="4343400"/>
            <a:ext cx="3352800" cy="2514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287332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10200" y="685800"/>
            <a:ext cx="3429000" cy="51248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539" y="1371600"/>
            <a:ext cx="5152869" cy="342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204084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Causes</a:t>
            </a:r>
            <a:endParaRPr lang="en-US" dirty="0"/>
          </a:p>
        </p:txBody>
      </p:sp>
      <p:sp>
        <p:nvSpPr>
          <p:cNvPr id="3" name="Content Placeholder 2"/>
          <p:cNvSpPr>
            <a:spLocks noGrp="1"/>
          </p:cNvSpPr>
          <p:nvPr>
            <p:ph idx="1"/>
          </p:nvPr>
        </p:nvSpPr>
        <p:spPr/>
        <p:txBody>
          <a:bodyPr/>
          <a:lstStyle/>
          <a:p>
            <a:r>
              <a:rPr lang="en-US" dirty="0" smtClean="0"/>
              <a:t>WWI</a:t>
            </a:r>
          </a:p>
          <a:p>
            <a:r>
              <a:rPr lang="en-US" dirty="0" smtClean="0"/>
              <a:t>Great Depression</a:t>
            </a:r>
          </a:p>
          <a:p>
            <a:r>
              <a:rPr lang="en-US" dirty="0" smtClean="0"/>
              <a:t>Rise of Dictators</a:t>
            </a:r>
          </a:p>
          <a:p>
            <a:r>
              <a:rPr lang="en-US" dirty="0" smtClean="0"/>
              <a:t>Nationalism</a:t>
            </a:r>
            <a:endParaRPr lang="en-US" dirty="0"/>
          </a:p>
        </p:txBody>
      </p:sp>
    </p:spTree>
    <p:extLst>
      <p:ext uri="{BB962C8B-B14F-4D97-AF65-F5344CB8AC3E}">
        <p14:creationId xmlns:p14="http://schemas.microsoft.com/office/powerpoint/2010/main" val="13324235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77500" lnSpcReduction="20000"/>
          </a:bodyPr>
          <a:lstStyle/>
          <a:p>
            <a:r>
              <a:rPr lang="en-US" dirty="0" smtClean="0">
                <a:effectLst/>
              </a:rPr>
              <a:t>World War II was the most destructive conflict in history. It cost more money, damaged more property, killed more people, and caused more far-reaching changes than any other war in history</a:t>
            </a:r>
          </a:p>
          <a:p>
            <a:r>
              <a:rPr lang="en-US" dirty="0" smtClean="0">
                <a:effectLst/>
              </a:rPr>
              <a:t>Between 1939 and 1945, the Allies dropped 3.4 million tons of bombs, which averaged to 27,700 tons per month</a:t>
            </a:r>
          </a:p>
          <a:p>
            <a:r>
              <a:rPr lang="en-US" dirty="0" smtClean="0">
                <a:effectLst/>
              </a:rPr>
              <a:t>The Nazis murdered approximately 12 million people, nearly 6 million of those being Jews killed in the Holocaust</a:t>
            </a:r>
          </a:p>
          <a:p>
            <a:r>
              <a:rPr lang="en-US" dirty="0" smtClean="0">
                <a:effectLst/>
              </a:rPr>
              <a:t>From 1940-1945, the U.S. defense budget increased form $1.9 billion to $59.8 billion.</a:t>
            </a:r>
          </a:p>
          <a:p>
            <a:r>
              <a:rPr lang="en-US" dirty="0"/>
              <a:t> </a:t>
            </a:r>
            <a:r>
              <a:rPr lang="en-US" dirty="0" smtClean="0">
                <a:effectLst/>
              </a:rPr>
              <a:t>More than 650,000 Jeeps were built during WWII. American factories also produced 300,000 military aircraft; 89,000 tanks; 3 million machine guns; and 7 million rifles</a:t>
            </a:r>
          </a:p>
          <a:p>
            <a:endParaRPr lang="en-US" dirty="0"/>
          </a:p>
        </p:txBody>
      </p:sp>
    </p:spTree>
    <p:extLst>
      <p:ext uri="{BB962C8B-B14F-4D97-AF65-F5344CB8AC3E}">
        <p14:creationId xmlns:p14="http://schemas.microsoft.com/office/powerpoint/2010/main" val="18565104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066800"/>
            <a:ext cx="8229600" cy="1143000"/>
          </a:xfrm>
        </p:spPr>
        <p:txBody>
          <a:bodyPr>
            <a:normAutofit fontScale="90000"/>
          </a:bodyPr>
          <a:lstStyle/>
          <a:p>
            <a:pPr lvl="0"/>
            <a:r>
              <a:rPr kumimoji="0" lang="en-US" b="1" i="0" u="none" strike="noStrike" cap="none" normalizeH="0" baseline="0" dirty="0" smtClean="0">
                <a:ln>
                  <a:noFill/>
                </a:ln>
                <a:solidFill>
                  <a:schemeClr val="tx1"/>
                </a:solidFill>
                <a:effectLst/>
                <a:latin typeface="Arial" pitchFamily="34" charset="0"/>
                <a:cs typeface="Arial" pitchFamily="34" charset="0"/>
              </a:rPr>
              <a:t>World War II Causalities by Country</a:t>
            </a:r>
            <a:r>
              <a:rPr kumimoji="0" lang="en-US" b="0" i="0" u="none" strike="noStrike" cap="none" normalizeH="0" baseline="0" dirty="0" smtClean="0">
                <a:ln>
                  <a:noFill/>
                </a:ln>
                <a:solidFill>
                  <a:schemeClr val="tx1"/>
                </a:solidFill>
                <a:effectLst/>
                <a:latin typeface="Arial" pitchFamily="34" charset="0"/>
                <a:cs typeface="Arial" pitchFamily="34" charset="0"/>
              </a:rPr>
              <a:t> </a:t>
            </a:r>
            <a:br>
              <a:rPr kumimoji="0" lang="en-US" b="0" i="0" u="none" strike="noStrike" cap="none" normalizeH="0" baseline="0" dirty="0" smtClean="0">
                <a:ln>
                  <a:noFill/>
                </a:ln>
                <a:solidFill>
                  <a:schemeClr val="tx1"/>
                </a:solidFill>
                <a:effectLst/>
                <a:latin typeface="Arial" pitchFamily="34" charset="0"/>
                <a:cs typeface="Arial" pitchFamily="34" charset="0"/>
              </a:rPr>
            </a:b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83693642"/>
              </p:ext>
            </p:extLst>
          </p:nvPr>
        </p:nvGraphicFramePr>
        <p:xfrm>
          <a:off x="533400" y="2362200"/>
          <a:ext cx="8229600" cy="3383280"/>
        </p:xfrm>
        <a:graphic>
          <a:graphicData uri="http://schemas.openxmlformats.org/drawingml/2006/table">
            <a:tbl>
              <a:tblPr/>
              <a:tblGrid>
                <a:gridCol w="2057400"/>
                <a:gridCol w="2057400"/>
                <a:gridCol w="2057400"/>
                <a:gridCol w="2057400"/>
              </a:tblGrid>
              <a:tr h="0">
                <a:tc>
                  <a:txBody>
                    <a:bodyPr/>
                    <a:lstStyle/>
                    <a:p>
                      <a:pPr>
                        <a:buFont typeface="+mj-lt"/>
                        <a:buNone/>
                      </a:pPr>
                      <a:endParaRPr lang="en-US" sz="2400" dirty="0">
                        <a:effectLst/>
                      </a:endParaRPr>
                    </a:p>
                  </a:txBody>
                  <a:tcPr anchor="ctr">
                    <a:lnL>
                      <a:noFill/>
                    </a:lnL>
                    <a:lnR>
                      <a:noFill/>
                    </a:lnR>
                    <a:lnT>
                      <a:noFill/>
                    </a:lnT>
                    <a:lnB>
                      <a:noFill/>
                    </a:lnB>
                  </a:tcPr>
                </a:tc>
                <a:tc>
                  <a:txBody>
                    <a:bodyPr/>
                    <a:lstStyle/>
                    <a:p>
                      <a:endParaRPr lang="en-US" sz="2400" dirty="0"/>
                    </a:p>
                  </a:txBody>
                  <a:tcPr>
                    <a:lnL>
                      <a:noFill/>
                    </a:lnL>
                  </a:tcPr>
                </a:tc>
                <a:tc>
                  <a:txBody>
                    <a:bodyPr/>
                    <a:lstStyle/>
                    <a:p>
                      <a:endParaRPr lang="en-US" sz="2400"/>
                    </a:p>
                  </a:txBody>
                  <a:tcPr/>
                </a:tc>
                <a:tc>
                  <a:txBody>
                    <a:bodyPr/>
                    <a:lstStyle/>
                    <a:p>
                      <a:endParaRPr lang="en-US" sz="2400"/>
                    </a:p>
                  </a:txBody>
                  <a:tcPr/>
                </a:tc>
              </a:tr>
              <a:tr h="0">
                <a:tc>
                  <a:txBody>
                    <a:bodyPr/>
                    <a:lstStyle/>
                    <a:p>
                      <a:pPr algn="l"/>
                      <a:r>
                        <a:rPr lang="en-US" sz="2400" b="1" dirty="0"/>
                        <a:t>Country</a:t>
                      </a:r>
                      <a:endParaRPr lang="en-US" sz="2400" dirty="0"/>
                    </a:p>
                  </a:txBody>
                  <a:tcPr marL="0" marR="0" marT="0" marB="0" anchor="ctr">
                    <a:lnL>
                      <a:noFill/>
                    </a:lnL>
                    <a:lnR>
                      <a:noFill/>
                    </a:lnR>
                    <a:lnT>
                      <a:noFill/>
                    </a:lnT>
                    <a:lnB>
                      <a:noFill/>
                    </a:lnB>
                    <a:solidFill>
                      <a:srgbClr val="D2D2D2"/>
                    </a:solidFill>
                  </a:tcPr>
                </a:tc>
                <a:tc>
                  <a:txBody>
                    <a:bodyPr/>
                    <a:lstStyle/>
                    <a:p>
                      <a:pPr algn="l"/>
                      <a:r>
                        <a:rPr lang="en-US" sz="2400" b="1"/>
                        <a:t>Military Deaths</a:t>
                      </a:r>
                      <a:endParaRPr lang="en-US" sz="2400"/>
                    </a:p>
                  </a:txBody>
                  <a:tcPr marL="0" marR="0" marT="0" marB="0" anchor="ctr">
                    <a:lnL>
                      <a:noFill/>
                    </a:lnL>
                    <a:lnR>
                      <a:noFill/>
                    </a:lnR>
                    <a:lnB>
                      <a:noFill/>
                    </a:lnB>
                    <a:solidFill>
                      <a:srgbClr val="D2D2D2"/>
                    </a:solidFill>
                  </a:tcPr>
                </a:tc>
                <a:tc>
                  <a:txBody>
                    <a:bodyPr/>
                    <a:lstStyle/>
                    <a:p>
                      <a:pPr algn="l"/>
                      <a:r>
                        <a:rPr lang="en-US" sz="2400" b="1"/>
                        <a:t>Civilian Deaths</a:t>
                      </a:r>
                      <a:endParaRPr lang="en-US" sz="2400"/>
                    </a:p>
                  </a:txBody>
                  <a:tcPr marL="0" marR="0" marT="0" marB="0" anchor="ctr">
                    <a:lnL>
                      <a:noFill/>
                    </a:lnL>
                    <a:lnR>
                      <a:noFill/>
                    </a:lnR>
                    <a:lnB>
                      <a:noFill/>
                    </a:lnB>
                    <a:solidFill>
                      <a:srgbClr val="D2D2D2"/>
                    </a:solidFill>
                  </a:tcPr>
                </a:tc>
                <a:tc>
                  <a:txBody>
                    <a:bodyPr/>
                    <a:lstStyle/>
                    <a:p>
                      <a:pPr algn="l"/>
                      <a:r>
                        <a:rPr lang="en-US" sz="2400" b="1"/>
                        <a:t>Total</a:t>
                      </a:r>
                      <a:endParaRPr lang="en-US" sz="2400"/>
                    </a:p>
                  </a:txBody>
                  <a:tcPr marL="0" marR="0" marT="0" marB="0" anchor="ctr">
                    <a:lnL>
                      <a:noFill/>
                    </a:lnL>
                    <a:lnR>
                      <a:noFill/>
                    </a:lnR>
                    <a:lnB>
                      <a:noFill/>
                    </a:lnB>
                    <a:solidFill>
                      <a:srgbClr val="D2D2D2"/>
                    </a:solidFill>
                  </a:tcPr>
                </a:tc>
              </a:tr>
              <a:tr h="0">
                <a:tc>
                  <a:txBody>
                    <a:bodyPr/>
                    <a:lstStyle/>
                    <a:p>
                      <a:pPr algn="l"/>
                      <a:r>
                        <a:rPr lang="en-US" sz="2400"/>
                        <a:t>USSR</a:t>
                      </a:r>
                    </a:p>
                  </a:txBody>
                  <a:tcPr marL="0" marR="0" marT="0" marB="0" anchor="ctr">
                    <a:lnL>
                      <a:noFill/>
                    </a:lnL>
                    <a:lnR>
                      <a:noFill/>
                    </a:lnR>
                    <a:lnT>
                      <a:noFill/>
                    </a:lnT>
                    <a:lnB>
                      <a:noFill/>
                    </a:lnB>
                    <a:solidFill>
                      <a:srgbClr val="D2D2D2"/>
                    </a:solidFill>
                  </a:tcPr>
                </a:tc>
                <a:tc>
                  <a:txBody>
                    <a:bodyPr/>
                    <a:lstStyle/>
                    <a:p>
                      <a:pPr algn="l"/>
                      <a:r>
                        <a:rPr lang="en-US" sz="2400"/>
                        <a:t>13,600,000</a:t>
                      </a:r>
                    </a:p>
                  </a:txBody>
                  <a:tcPr marL="0" marR="0" marT="0" marB="0" anchor="ctr">
                    <a:lnL>
                      <a:noFill/>
                    </a:lnL>
                    <a:lnR>
                      <a:noFill/>
                    </a:lnR>
                    <a:lnT>
                      <a:noFill/>
                    </a:lnT>
                    <a:lnB>
                      <a:noFill/>
                    </a:lnB>
                    <a:solidFill>
                      <a:srgbClr val="D2D2D2"/>
                    </a:solidFill>
                  </a:tcPr>
                </a:tc>
                <a:tc>
                  <a:txBody>
                    <a:bodyPr/>
                    <a:lstStyle/>
                    <a:p>
                      <a:pPr algn="l"/>
                      <a:r>
                        <a:rPr lang="en-US" sz="2400"/>
                        <a:t>7,700,000</a:t>
                      </a:r>
                    </a:p>
                  </a:txBody>
                  <a:tcPr marL="0" marR="0" marT="0" marB="0" anchor="ctr">
                    <a:lnL>
                      <a:noFill/>
                    </a:lnL>
                    <a:lnR>
                      <a:noFill/>
                    </a:lnR>
                    <a:lnT>
                      <a:noFill/>
                    </a:lnT>
                    <a:lnB>
                      <a:noFill/>
                    </a:lnB>
                    <a:solidFill>
                      <a:srgbClr val="D2D2D2"/>
                    </a:solidFill>
                  </a:tcPr>
                </a:tc>
                <a:tc>
                  <a:txBody>
                    <a:bodyPr/>
                    <a:lstStyle/>
                    <a:p>
                      <a:pPr algn="l"/>
                      <a:r>
                        <a:rPr lang="en-US" sz="2400"/>
                        <a:t>21,300,000</a:t>
                      </a:r>
                    </a:p>
                  </a:txBody>
                  <a:tcPr marL="0" marR="0" marT="0" marB="0" anchor="ctr">
                    <a:lnL>
                      <a:noFill/>
                    </a:lnL>
                    <a:lnR>
                      <a:noFill/>
                    </a:lnR>
                    <a:lnT>
                      <a:noFill/>
                    </a:lnT>
                    <a:lnB>
                      <a:noFill/>
                    </a:lnB>
                    <a:solidFill>
                      <a:srgbClr val="D2D2D2"/>
                    </a:solidFill>
                  </a:tcPr>
                </a:tc>
              </a:tr>
              <a:tr h="0">
                <a:tc>
                  <a:txBody>
                    <a:bodyPr/>
                    <a:lstStyle/>
                    <a:p>
                      <a:pPr algn="l"/>
                      <a:r>
                        <a:rPr lang="en-US" sz="2400" dirty="0"/>
                        <a:t>China</a:t>
                      </a:r>
                    </a:p>
                  </a:txBody>
                  <a:tcPr marL="0" marR="0" marT="0" marB="0" anchor="ctr">
                    <a:lnL>
                      <a:noFill/>
                    </a:lnL>
                    <a:lnR>
                      <a:noFill/>
                    </a:lnR>
                    <a:lnT>
                      <a:noFill/>
                    </a:lnT>
                    <a:lnB>
                      <a:noFill/>
                    </a:lnB>
                    <a:solidFill>
                      <a:srgbClr val="D2D2D2"/>
                    </a:solidFill>
                  </a:tcPr>
                </a:tc>
                <a:tc>
                  <a:txBody>
                    <a:bodyPr/>
                    <a:lstStyle/>
                    <a:p>
                      <a:pPr algn="l"/>
                      <a:r>
                        <a:rPr lang="en-US" sz="2400"/>
                        <a:t>1,324,000</a:t>
                      </a:r>
                    </a:p>
                  </a:txBody>
                  <a:tcPr marL="0" marR="0" marT="0" marB="0" anchor="ctr">
                    <a:lnL>
                      <a:noFill/>
                    </a:lnL>
                    <a:lnR>
                      <a:noFill/>
                    </a:lnR>
                    <a:lnT>
                      <a:noFill/>
                    </a:lnT>
                    <a:lnB>
                      <a:noFill/>
                    </a:lnB>
                    <a:solidFill>
                      <a:srgbClr val="D2D2D2"/>
                    </a:solidFill>
                  </a:tcPr>
                </a:tc>
                <a:tc>
                  <a:txBody>
                    <a:bodyPr/>
                    <a:lstStyle/>
                    <a:p>
                      <a:pPr algn="l"/>
                      <a:r>
                        <a:rPr lang="en-US" sz="2400"/>
                        <a:t>10,000,000</a:t>
                      </a:r>
                    </a:p>
                  </a:txBody>
                  <a:tcPr marL="0" marR="0" marT="0" marB="0" anchor="ctr">
                    <a:lnL>
                      <a:noFill/>
                    </a:lnL>
                    <a:lnR>
                      <a:noFill/>
                    </a:lnR>
                    <a:lnT>
                      <a:noFill/>
                    </a:lnT>
                    <a:lnB>
                      <a:noFill/>
                    </a:lnB>
                    <a:solidFill>
                      <a:srgbClr val="D2D2D2"/>
                    </a:solidFill>
                  </a:tcPr>
                </a:tc>
                <a:tc>
                  <a:txBody>
                    <a:bodyPr/>
                    <a:lstStyle/>
                    <a:p>
                      <a:pPr algn="l"/>
                      <a:r>
                        <a:rPr lang="en-US" sz="2400"/>
                        <a:t>11,324,000</a:t>
                      </a:r>
                    </a:p>
                  </a:txBody>
                  <a:tcPr marL="0" marR="0" marT="0" marB="0" anchor="ctr">
                    <a:lnL>
                      <a:noFill/>
                    </a:lnL>
                    <a:lnR>
                      <a:noFill/>
                    </a:lnR>
                    <a:lnT>
                      <a:noFill/>
                    </a:lnT>
                    <a:lnB>
                      <a:noFill/>
                    </a:lnB>
                    <a:solidFill>
                      <a:srgbClr val="D2D2D2"/>
                    </a:solidFill>
                  </a:tcPr>
                </a:tc>
              </a:tr>
              <a:tr h="0">
                <a:tc>
                  <a:txBody>
                    <a:bodyPr/>
                    <a:lstStyle/>
                    <a:p>
                      <a:pPr algn="l"/>
                      <a:r>
                        <a:rPr lang="en-US" sz="2400"/>
                        <a:t>Germany</a:t>
                      </a:r>
                    </a:p>
                  </a:txBody>
                  <a:tcPr marL="0" marR="0" marT="0" marB="0" anchor="ctr">
                    <a:lnL>
                      <a:noFill/>
                    </a:lnL>
                    <a:lnR>
                      <a:noFill/>
                    </a:lnR>
                    <a:lnT>
                      <a:noFill/>
                    </a:lnT>
                    <a:lnB>
                      <a:noFill/>
                    </a:lnB>
                    <a:solidFill>
                      <a:srgbClr val="D2D2D2"/>
                    </a:solidFill>
                  </a:tcPr>
                </a:tc>
                <a:tc>
                  <a:txBody>
                    <a:bodyPr/>
                    <a:lstStyle/>
                    <a:p>
                      <a:pPr algn="l"/>
                      <a:r>
                        <a:rPr lang="en-US" sz="2400" dirty="0"/>
                        <a:t>3,250,000</a:t>
                      </a:r>
                    </a:p>
                  </a:txBody>
                  <a:tcPr marL="0" marR="0" marT="0" marB="0" anchor="ctr">
                    <a:lnL>
                      <a:noFill/>
                    </a:lnL>
                    <a:lnR>
                      <a:noFill/>
                    </a:lnR>
                    <a:lnT>
                      <a:noFill/>
                    </a:lnT>
                    <a:lnB>
                      <a:noFill/>
                    </a:lnB>
                    <a:solidFill>
                      <a:srgbClr val="D2D2D2"/>
                    </a:solidFill>
                  </a:tcPr>
                </a:tc>
                <a:tc>
                  <a:txBody>
                    <a:bodyPr/>
                    <a:lstStyle/>
                    <a:p>
                      <a:pPr algn="l"/>
                      <a:r>
                        <a:rPr lang="en-US" sz="2400"/>
                        <a:t>3,810,000</a:t>
                      </a:r>
                    </a:p>
                  </a:txBody>
                  <a:tcPr marL="0" marR="0" marT="0" marB="0" anchor="ctr">
                    <a:lnL>
                      <a:noFill/>
                    </a:lnL>
                    <a:lnR>
                      <a:noFill/>
                    </a:lnR>
                    <a:lnT>
                      <a:noFill/>
                    </a:lnT>
                    <a:lnB>
                      <a:noFill/>
                    </a:lnB>
                    <a:solidFill>
                      <a:srgbClr val="D2D2D2"/>
                    </a:solidFill>
                  </a:tcPr>
                </a:tc>
                <a:tc>
                  <a:txBody>
                    <a:bodyPr/>
                    <a:lstStyle/>
                    <a:p>
                      <a:pPr algn="l"/>
                      <a:r>
                        <a:rPr lang="en-US" sz="2400"/>
                        <a:t>7,060,000</a:t>
                      </a:r>
                    </a:p>
                  </a:txBody>
                  <a:tcPr marL="0" marR="0" marT="0" marB="0" anchor="ctr">
                    <a:lnL>
                      <a:noFill/>
                    </a:lnL>
                    <a:lnR>
                      <a:noFill/>
                    </a:lnR>
                    <a:lnT>
                      <a:noFill/>
                    </a:lnT>
                    <a:lnB>
                      <a:noFill/>
                    </a:lnB>
                    <a:solidFill>
                      <a:srgbClr val="D2D2D2"/>
                    </a:solidFill>
                  </a:tcPr>
                </a:tc>
              </a:tr>
              <a:tr h="0">
                <a:tc>
                  <a:txBody>
                    <a:bodyPr/>
                    <a:lstStyle/>
                    <a:p>
                      <a:pPr algn="l"/>
                      <a:r>
                        <a:rPr lang="en-US" sz="2400"/>
                        <a:t>Poland</a:t>
                      </a:r>
                    </a:p>
                  </a:txBody>
                  <a:tcPr marL="0" marR="0" marT="0" marB="0" anchor="ctr">
                    <a:lnL>
                      <a:noFill/>
                    </a:lnL>
                    <a:lnR>
                      <a:noFill/>
                    </a:lnR>
                    <a:lnT>
                      <a:noFill/>
                    </a:lnT>
                    <a:lnB>
                      <a:noFill/>
                    </a:lnB>
                    <a:solidFill>
                      <a:srgbClr val="D2D2D2"/>
                    </a:solidFill>
                  </a:tcPr>
                </a:tc>
                <a:tc>
                  <a:txBody>
                    <a:bodyPr/>
                    <a:lstStyle/>
                    <a:p>
                      <a:pPr algn="l"/>
                      <a:r>
                        <a:rPr lang="en-US" sz="2400" dirty="0"/>
                        <a:t>850,000</a:t>
                      </a:r>
                    </a:p>
                  </a:txBody>
                  <a:tcPr marL="0" marR="0" marT="0" marB="0" anchor="ctr">
                    <a:lnL>
                      <a:noFill/>
                    </a:lnL>
                    <a:lnR>
                      <a:noFill/>
                    </a:lnR>
                    <a:lnT>
                      <a:noFill/>
                    </a:lnT>
                    <a:lnB>
                      <a:noFill/>
                    </a:lnB>
                    <a:solidFill>
                      <a:srgbClr val="D2D2D2"/>
                    </a:solidFill>
                  </a:tcPr>
                </a:tc>
                <a:tc>
                  <a:txBody>
                    <a:bodyPr/>
                    <a:lstStyle/>
                    <a:p>
                      <a:pPr algn="l"/>
                      <a:r>
                        <a:rPr lang="en-US" sz="2400"/>
                        <a:t>6,000,000</a:t>
                      </a:r>
                    </a:p>
                  </a:txBody>
                  <a:tcPr marL="0" marR="0" marT="0" marB="0" anchor="ctr">
                    <a:lnL>
                      <a:noFill/>
                    </a:lnL>
                    <a:lnR>
                      <a:noFill/>
                    </a:lnR>
                    <a:lnT>
                      <a:noFill/>
                    </a:lnT>
                    <a:lnB>
                      <a:noFill/>
                    </a:lnB>
                    <a:solidFill>
                      <a:srgbClr val="D2D2D2"/>
                    </a:solidFill>
                  </a:tcPr>
                </a:tc>
                <a:tc>
                  <a:txBody>
                    <a:bodyPr/>
                    <a:lstStyle/>
                    <a:p>
                      <a:pPr algn="l"/>
                      <a:r>
                        <a:rPr lang="en-US" sz="2400"/>
                        <a:t>6,850,000</a:t>
                      </a:r>
                    </a:p>
                  </a:txBody>
                  <a:tcPr marL="0" marR="0" marT="0" marB="0" anchor="ctr">
                    <a:lnL>
                      <a:noFill/>
                    </a:lnL>
                    <a:lnR>
                      <a:noFill/>
                    </a:lnR>
                    <a:lnT>
                      <a:noFill/>
                    </a:lnT>
                    <a:lnB>
                      <a:noFill/>
                    </a:lnB>
                    <a:solidFill>
                      <a:srgbClr val="D2D2D2"/>
                    </a:solidFill>
                  </a:tcPr>
                </a:tc>
              </a:tr>
              <a:tr h="0">
                <a:tc>
                  <a:txBody>
                    <a:bodyPr/>
                    <a:lstStyle/>
                    <a:p>
                      <a:pPr algn="l"/>
                      <a:r>
                        <a:rPr lang="en-US" sz="2400"/>
                        <a:t>United States</a:t>
                      </a:r>
                    </a:p>
                  </a:txBody>
                  <a:tcPr marL="0" marR="0" marT="0" marB="0" anchor="ctr">
                    <a:lnL>
                      <a:noFill/>
                    </a:lnL>
                    <a:lnR>
                      <a:noFill/>
                    </a:lnR>
                    <a:lnT>
                      <a:noFill/>
                    </a:lnT>
                    <a:lnB>
                      <a:noFill/>
                    </a:lnB>
                    <a:solidFill>
                      <a:srgbClr val="D2D2D2"/>
                    </a:solidFill>
                  </a:tcPr>
                </a:tc>
                <a:tc>
                  <a:txBody>
                    <a:bodyPr/>
                    <a:lstStyle/>
                    <a:p>
                      <a:pPr algn="l"/>
                      <a:r>
                        <a:rPr lang="en-US" sz="2400" dirty="0"/>
                        <a:t>500,000</a:t>
                      </a:r>
                    </a:p>
                  </a:txBody>
                  <a:tcPr marL="0" marR="0" marT="0" marB="0" anchor="ctr">
                    <a:lnL>
                      <a:noFill/>
                    </a:lnL>
                    <a:lnR>
                      <a:noFill/>
                    </a:lnR>
                    <a:lnT>
                      <a:noFill/>
                    </a:lnT>
                    <a:lnB>
                      <a:noFill/>
                    </a:lnB>
                    <a:solidFill>
                      <a:srgbClr val="D2D2D2"/>
                    </a:solidFill>
                  </a:tcPr>
                </a:tc>
                <a:tc>
                  <a:txBody>
                    <a:bodyPr/>
                    <a:lstStyle/>
                    <a:p>
                      <a:pPr algn="l"/>
                      <a:r>
                        <a:rPr lang="en-US" sz="2400"/>
                        <a:t>0</a:t>
                      </a:r>
                    </a:p>
                  </a:txBody>
                  <a:tcPr marL="0" marR="0" marT="0" marB="0" anchor="ctr">
                    <a:lnL>
                      <a:noFill/>
                    </a:lnL>
                    <a:lnR>
                      <a:noFill/>
                    </a:lnR>
                    <a:lnT>
                      <a:noFill/>
                    </a:lnT>
                    <a:lnB>
                      <a:noFill/>
                    </a:lnB>
                    <a:solidFill>
                      <a:srgbClr val="D2D2D2"/>
                    </a:solidFill>
                  </a:tcPr>
                </a:tc>
                <a:tc>
                  <a:txBody>
                    <a:bodyPr/>
                    <a:lstStyle/>
                    <a:p>
                      <a:pPr algn="l"/>
                      <a:r>
                        <a:rPr lang="en-US" sz="2400"/>
                        <a:t>500,000</a:t>
                      </a:r>
                    </a:p>
                  </a:txBody>
                  <a:tcPr marL="0" marR="0" marT="0" marB="0" anchor="ctr">
                    <a:lnL>
                      <a:noFill/>
                    </a:lnL>
                    <a:lnR>
                      <a:noFill/>
                    </a:lnR>
                    <a:lnT>
                      <a:noFill/>
                    </a:lnT>
                    <a:lnB>
                      <a:noFill/>
                    </a:lnB>
                    <a:solidFill>
                      <a:srgbClr val="D2D2D2"/>
                    </a:solidFill>
                  </a:tcPr>
                </a:tc>
              </a:tr>
              <a:tr h="0">
                <a:tc>
                  <a:txBody>
                    <a:bodyPr/>
                    <a:lstStyle/>
                    <a:p>
                      <a:pPr algn="l"/>
                      <a:r>
                        <a:rPr lang="en-US" sz="2400"/>
                        <a:t>Italy</a:t>
                      </a:r>
                    </a:p>
                  </a:txBody>
                  <a:tcPr marL="0" marR="0" marT="0" marB="0" anchor="ctr">
                    <a:lnL>
                      <a:noFill/>
                    </a:lnL>
                    <a:lnR>
                      <a:noFill/>
                    </a:lnR>
                    <a:lnT>
                      <a:noFill/>
                    </a:lnT>
                    <a:lnB>
                      <a:noFill/>
                    </a:lnB>
                    <a:solidFill>
                      <a:srgbClr val="D2D2D2"/>
                    </a:solidFill>
                  </a:tcPr>
                </a:tc>
                <a:tc>
                  <a:txBody>
                    <a:bodyPr/>
                    <a:lstStyle/>
                    <a:p>
                      <a:pPr algn="l"/>
                      <a:r>
                        <a:rPr lang="en-US" sz="2400" dirty="0"/>
                        <a:t>330,000</a:t>
                      </a:r>
                    </a:p>
                  </a:txBody>
                  <a:tcPr marL="0" marR="0" marT="0" marB="0" anchor="ctr">
                    <a:lnL>
                      <a:noFill/>
                    </a:lnL>
                    <a:lnR>
                      <a:noFill/>
                    </a:lnR>
                    <a:lnT>
                      <a:noFill/>
                    </a:lnT>
                    <a:lnB>
                      <a:noFill/>
                    </a:lnB>
                    <a:solidFill>
                      <a:srgbClr val="D2D2D2"/>
                    </a:solidFill>
                  </a:tcPr>
                </a:tc>
                <a:tc>
                  <a:txBody>
                    <a:bodyPr/>
                    <a:lstStyle/>
                    <a:p>
                      <a:pPr algn="l"/>
                      <a:r>
                        <a:rPr lang="en-US" sz="2400" dirty="0"/>
                        <a:t>80,000</a:t>
                      </a:r>
                    </a:p>
                  </a:txBody>
                  <a:tcPr marL="0" marR="0" marT="0" marB="0" anchor="ctr">
                    <a:lnL>
                      <a:noFill/>
                    </a:lnL>
                    <a:lnR>
                      <a:noFill/>
                    </a:lnR>
                    <a:lnT>
                      <a:noFill/>
                    </a:lnT>
                    <a:lnB>
                      <a:noFill/>
                    </a:lnB>
                    <a:solidFill>
                      <a:srgbClr val="D2D2D2"/>
                    </a:solidFill>
                  </a:tcPr>
                </a:tc>
                <a:tc>
                  <a:txBody>
                    <a:bodyPr/>
                    <a:lstStyle/>
                    <a:p>
                      <a:pPr algn="l"/>
                      <a:r>
                        <a:rPr lang="en-US" sz="2400"/>
                        <a:t>410,000</a:t>
                      </a:r>
                    </a:p>
                  </a:txBody>
                  <a:tcPr marL="0" marR="0" marT="0" marB="0" anchor="ctr">
                    <a:lnL>
                      <a:noFill/>
                    </a:lnL>
                    <a:lnR>
                      <a:noFill/>
                    </a:lnR>
                    <a:lnT>
                      <a:noFill/>
                    </a:lnT>
                    <a:lnB>
                      <a:noFill/>
                    </a:lnB>
                    <a:solidFill>
                      <a:srgbClr val="D2D2D2"/>
                    </a:solidFill>
                  </a:tcPr>
                </a:tc>
              </a:tr>
              <a:tr h="0">
                <a:tc>
                  <a:txBody>
                    <a:bodyPr/>
                    <a:lstStyle/>
                    <a:p>
                      <a:pPr algn="l"/>
                      <a:r>
                        <a:rPr lang="en-US" sz="2400"/>
                        <a:t>Great Britain</a:t>
                      </a:r>
                    </a:p>
                  </a:txBody>
                  <a:tcPr marL="0" marR="0" marT="0" marB="0" anchor="ctr">
                    <a:lnL>
                      <a:noFill/>
                    </a:lnL>
                    <a:lnR>
                      <a:noFill/>
                    </a:lnR>
                    <a:lnT>
                      <a:noFill/>
                    </a:lnT>
                    <a:lnB>
                      <a:noFill/>
                    </a:lnB>
                    <a:solidFill>
                      <a:srgbClr val="D2D2D2"/>
                    </a:solidFill>
                  </a:tcPr>
                </a:tc>
                <a:tc>
                  <a:txBody>
                    <a:bodyPr/>
                    <a:lstStyle/>
                    <a:p>
                      <a:pPr algn="l"/>
                      <a:r>
                        <a:rPr lang="en-US" sz="2400"/>
                        <a:t>326,000</a:t>
                      </a:r>
                    </a:p>
                  </a:txBody>
                  <a:tcPr marL="0" marR="0" marT="0" marB="0" anchor="ctr">
                    <a:lnL>
                      <a:noFill/>
                    </a:lnL>
                    <a:lnR>
                      <a:noFill/>
                    </a:lnR>
                    <a:lnT>
                      <a:noFill/>
                    </a:lnT>
                    <a:lnB>
                      <a:noFill/>
                    </a:lnB>
                    <a:solidFill>
                      <a:srgbClr val="D2D2D2"/>
                    </a:solidFill>
                  </a:tcPr>
                </a:tc>
                <a:tc>
                  <a:txBody>
                    <a:bodyPr/>
                    <a:lstStyle/>
                    <a:p>
                      <a:pPr algn="l"/>
                      <a:r>
                        <a:rPr lang="en-US" sz="2400" dirty="0"/>
                        <a:t>62,000</a:t>
                      </a:r>
                    </a:p>
                  </a:txBody>
                  <a:tcPr marL="0" marR="0" marT="0" marB="0" anchor="ctr">
                    <a:lnL>
                      <a:noFill/>
                    </a:lnL>
                    <a:lnR>
                      <a:noFill/>
                    </a:lnR>
                    <a:lnT>
                      <a:noFill/>
                    </a:lnT>
                    <a:lnB>
                      <a:noFill/>
                    </a:lnB>
                    <a:solidFill>
                      <a:srgbClr val="D2D2D2"/>
                    </a:solidFill>
                  </a:tcPr>
                </a:tc>
                <a:tc>
                  <a:txBody>
                    <a:bodyPr/>
                    <a:lstStyle/>
                    <a:p>
                      <a:pPr algn="l"/>
                      <a:r>
                        <a:rPr lang="en-US" sz="2400" dirty="0"/>
                        <a:t>388,000</a:t>
                      </a:r>
                    </a:p>
                  </a:txBody>
                  <a:tcPr marL="0" marR="0" marT="0" marB="0" anchor="ctr">
                    <a:lnL>
                      <a:noFill/>
                    </a:lnL>
                    <a:lnR>
                      <a:noFill/>
                    </a:lnR>
                    <a:lnT>
                      <a:noFill/>
                    </a:lnT>
                    <a:lnB>
                      <a:noFill/>
                    </a:lnB>
                    <a:solidFill>
                      <a:srgbClr val="D2D2D2"/>
                    </a:solidFill>
                  </a:tcPr>
                </a:tc>
              </a:tr>
            </a:tbl>
          </a:graphicData>
        </a:graphic>
      </p:graphicFrame>
    </p:spTree>
    <p:extLst>
      <p:ext uri="{BB962C8B-B14F-4D97-AF65-F5344CB8AC3E}">
        <p14:creationId xmlns:p14="http://schemas.microsoft.com/office/powerpoint/2010/main" val="4723414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Causalities of the Holocaust </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20353268"/>
              </p:ext>
            </p:extLst>
          </p:nvPr>
        </p:nvGraphicFramePr>
        <p:xfrm>
          <a:off x="457200" y="1447800"/>
          <a:ext cx="8229600" cy="4206240"/>
        </p:xfrm>
        <a:graphic>
          <a:graphicData uri="http://schemas.openxmlformats.org/drawingml/2006/table">
            <a:tbl>
              <a:tblPr/>
              <a:tblGrid>
                <a:gridCol w="2743200"/>
                <a:gridCol w="2743200"/>
                <a:gridCol w="2743200"/>
              </a:tblGrid>
              <a:tr h="0">
                <a:tc>
                  <a:txBody>
                    <a:bodyPr/>
                    <a:lstStyle/>
                    <a:p>
                      <a:endParaRPr lang="en-US"/>
                    </a:p>
                  </a:txBody>
                  <a:tcPr anchor="ctr">
                    <a:lnL>
                      <a:noFill/>
                    </a:lnL>
                    <a:lnR>
                      <a:noFill/>
                    </a:lnR>
                    <a:lnT>
                      <a:noFill/>
                    </a:lnT>
                    <a:lnB>
                      <a:noFill/>
                    </a:lnB>
                  </a:tcPr>
                </a:tc>
                <a:tc>
                  <a:txBody>
                    <a:bodyPr/>
                    <a:lstStyle/>
                    <a:p>
                      <a:endParaRPr lang="en-US"/>
                    </a:p>
                  </a:txBody>
                  <a:tcPr>
                    <a:lnL>
                      <a:noFill/>
                    </a:lnL>
                  </a:tcPr>
                </a:tc>
                <a:tc>
                  <a:txBody>
                    <a:bodyPr/>
                    <a:lstStyle/>
                    <a:p>
                      <a:endParaRPr lang="en-US"/>
                    </a:p>
                  </a:txBody>
                  <a:tcPr/>
                </a:tc>
              </a:tr>
              <a:tr h="0">
                <a:tc>
                  <a:txBody>
                    <a:bodyPr/>
                    <a:lstStyle/>
                    <a:p>
                      <a:pPr algn="l"/>
                      <a:r>
                        <a:rPr lang="en-US" sz="2800" b="1"/>
                        <a:t>Country</a:t>
                      </a:r>
                      <a:endParaRPr lang="en-US" sz="2800"/>
                    </a:p>
                  </a:txBody>
                  <a:tcPr marL="0" marR="0" marT="0" marB="0" anchor="ctr">
                    <a:lnL>
                      <a:noFill/>
                    </a:lnL>
                    <a:lnR>
                      <a:noFill/>
                    </a:lnR>
                    <a:lnT>
                      <a:noFill/>
                    </a:lnT>
                    <a:lnB>
                      <a:noFill/>
                    </a:lnB>
                    <a:solidFill>
                      <a:srgbClr val="D2D2D2"/>
                    </a:solidFill>
                  </a:tcPr>
                </a:tc>
                <a:tc>
                  <a:txBody>
                    <a:bodyPr/>
                    <a:lstStyle/>
                    <a:p>
                      <a:pPr algn="l"/>
                      <a:r>
                        <a:rPr lang="en-US" sz="2800" b="1"/>
                        <a:t>Estimated Number of Jews Killed in the Holocaust</a:t>
                      </a:r>
                      <a:endParaRPr lang="en-US" sz="2800"/>
                    </a:p>
                  </a:txBody>
                  <a:tcPr marL="0" marR="0" marT="0" marB="0" anchor="ctr">
                    <a:lnL>
                      <a:noFill/>
                    </a:lnL>
                    <a:lnR>
                      <a:noFill/>
                    </a:lnR>
                    <a:lnB>
                      <a:noFill/>
                    </a:lnB>
                    <a:solidFill>
                      <a:srgbClr val="D2D2D2"/>
                    </a:solidFill>
                  </a:tcPr>
                </a:tc>
                <a:tc>
                  <a:txBody>
                    <a:bodyPr/>
                    <a:lstStyle/>
                    <a:p>
                      <a:pPr algn="l"/>
                      <a:r>
                        <a:rPr lang="en-US" sz="2800" b="1"/>
                        <a:t>Percent of the Jewish Population</a:t>
                      </a:r>
                      <a:endParaRPr lang="en-US" sz="2800"/>
                    </a:p>
                  </a:txBody>
                  <a:tcPr marL="0" marR="0" marT="0" marB="0" anchor="ctr">
                    <a:lnL>
                      <a:noFill/>
                    </a:lnL>
                    <a:lnR>
                      <a:noFill/>
                    </a:lnR>
                    <a:lnB>
                      <a:noFill/>
                    </a:lnB>
                    <a:solidFill>
                      <a:srgbClr val="D2D2D2"/>
                    </a:solidFill>
                  </a:tcPr>
                </a:tc>
              </a:tr>
              <a:tr h="0">
                <a:tc>
                  <a:txBody>
                    <a:bodyPr/>
                    <a:lstStyle/>
                    <a:p>
                      <a:pPr algn="l"/>
                      <a:r>
                        <a:rPr lang="en-US" sz="2800"/>
                        <a:t>Austria</a:t>
                      </a:r>
                    </a:p>
                  </a:txBody>
                  <a:tcPr marL="0" marR="0" marT="0" marB="0" anchor="ctr">
                    <a:lnL>
                      <a:noFill/>
                    </a:lnL>
                    <a:lnR>
                      <a:noFill/>
                    </a:lnR>
                    <a:lnT>
                      <a:noFill/>
                    </a:lnT>
                    <a:lnB>
                      <a:noFill/>
                    </a:lnB>
                    <a:solidFill>
                      <a:srgbClr val="D2D2D2"/>
                    </a:solidFill>
                  </a:tcPr>
                </a:tc>
                <a:tc>
                  <a:txBody>
                    <a:bodyPr/>
                    <a:lstStyle/>
                    <a:p>
                      <a:pPr algn="l"/>
                      <a:r>
                        <a:rPr lang="en-US" sz="2800"/>
                        <a:t>50,000</a:t>
                      </a:r>
                    </a:p>
                  </a:txBody>
                  <a:tcPr marL="0" marR="0" marT="0" marB="0" anchor="ctr">
                    <a:lnL>
                      <a:noFill/>
                    </a:lnL>
                    <a:lnR>
                      <a:noFill/>
                    </a:lnR>
                    <a:lnT>
                      <a:noFill/>
                    </a:lnT>
                    <a:lnB>
                      <a:noFill/>
                    </a:lnB>
                    <a:solidFill>
                      <a:srgbClr val="D2D2D2"/>
                    </a:solidFill>
                  </a:tcPr>
                </a:tc>
                <a:tc>
                  <a:txBody>
                    <a:bodyPr/>
                    <a:lstStyle/>
                    <a:p>
                      <a:pPr algn="l"/>
                      <a:r>
                        <a:rPr lang="en-US" sz="2800"/>
                        <a:t>36</a:t>
                      </a:r>
                    </a:p>
                  </a:txBody>
                  <a:tcPr marL="0" marR="0" marT="0" marB="0" anchor="ctr">
                    <a:lnL>
                      <a:noFill/>
                    </a:lnL>
                    <a:lnR>
                      <a:noFill/>
                    </a:lnR>
                    <a:lnT>
                      <a:noFill/>
                    </a:lnT>
                    <a:lnB>
                      <a:noFill/>
                    </a:lnB>
                    <a:solidFill>
                      <a:srgbClr val="D2D2D2"/>
                    </a:solidFill>
                  </a:tcPr>
                </a:tc>
              </a:tr>
              <a:tr h="0">
                <a:tc>
                  <a:txBody>
                    <a:bodyPr/>
                    <a:lstStyle/>
                    <a:p>
                      <a:pPr algn="l"/>
                      <a:r>
                        <a:rPr lang="en-US" sz="2800"/>
                        <a:t>Lithuania</a:t>
                      </a:r>
                    </a:p>
                  </a:txBody>
                  <a:tcPr marL="0" marR="0" marT="0" marB="0" anchor="ctr">
                    <a:lnL>
                      <a:noFill/>
                    </a:lnL>
                    <a:lnR>
                      <a:noFill/>
                    </a:lnR>
                    <a:lnT>
                      <a:noFill/>
                    </a:lnT>
                    <a:lnB>
                      <a:noFill/>
                    </a:lnB>
                    <a:solidFill>
                      <a:srgbClr val="D2D2D2"/>
                    </a:solidFill>
                  </a:tcPr>
                </a:tc>
                <a:tc>
                  <a:txBody>
                    <a:bodyPr/>
                    <a:lstStyle/>
                    <a:p>
                      <a:pPr algn="l"/>
                      <a:r>
                        <a:rPr lang="en-US" sz="2800"/>
                        <a:t>220,000</a:t>
                      </a:r>
                    </a:p>
                  </a:txBody>
                  <a:tcPr marL="0" marR="0" marT="0" marB="0" anchor="ctr">
                    <a:lnL>
                      <a:noFill/>
                    </a:lnL>
                    <a:lnR>
                      <a:noFill/>
                    </a:lnR>
                    <a:lnT>
                      <a:noFill/>
                    </a:lnT>
                    <a:lnB>
                      <a:noFill/>
                    </a:lnB>
                    <a:solidFill>
                      <a:srgbClr val="D2D2D2"/>
                    </a:solidFill>
                  </a:tcPr>
                </a:tc>
                <a:tc>
                  <a:txBody>
                    <a:bodyPr/>
                    <a:lstStyle/>
                    <a:p>
                      <a:pPr algn="l"/>
                      <a:r>
                        <a:rPr lang="en-US" sz="2800"/>
                        <a:t>94</a:t>
                      </a:r>
                    </a:p>
                  </a:txBody>
                  <a:tcPr marL="0" marR="0" marT="0" marB="0" anchor="ctr">
                    <a:lnL>
                      <a:noFill/>
                    </a:lnL>
                    <a:lnR>
                      <a:noFill/>
                    </a:lnR>
                    <a:lnT>
                      <a:noFill/>
                    </a:lnT>
                    <a:lnB>
                      <a:noFill/>
                    </a:lnB>
                    <a:solidFill>
                      <a:srgbClr val="D2D2D2"/>
                    </a:solidFill>
                  </a:tcPr>
                </a:tc>
              </a:tr>
              <a:tr h="0">
                <a:tc>
                  <a:txBody>
                    <a:bodyPr/>
                    <a:lstStyle/>
                    <a:p>
                      <a:pPr algn="l"/>
                      <a:r>
                        <a:rPr lang="en-US" sz="2800"/>
                        <a:t>Netherlands</a:t>
                      </a:r>
                    </a:p>
                  </a:txBody>
                  <a:tcPr marL="0" marR="0" marT="0" marB="0" anchor="ctr">
                    <a:lnL>
                      <a:noFill/>
                    </a:lnL>
                    <a:lnR>
                      <a:noFill/>
                    </a:lnR>
                    <a:lnT>
                      <a:noFill/>
                    </a:lnT>
                    <a:lnB>
                      <a:noFill/>
                    </a:lnB>
                    <a:solidFill>
                      <a:srgbClr val="D2D2D2"/>
                    </a:solidFill>
                  </a:tcPr>
                </a:tc>
                <a:tc>
                  <a:txBody>
                    <a:bodyPr/>
                    <a:lstStyle/>
                    <a:p>
                      <a:pPr algn="l"/>
                      <a:r>
                        <a:rPr lang="en-US" sz="2800"/>
                        <a:t>106,000</a:t>
                      </a:r>
                    </a:p>
                  </a:txBody>
                  <a:tcPr marL="0" marR="0" marT="0" marB="0" anchor="ctr">
                    <a:lnL>
                      <a:noFill/>
                    </a:lnL>
                    <a:lnR>
                      <a:noFill/>
                    </a:lnR>
                    <a:lnT>
                      <a:noFill/>
                    </a:lnT>
                    <a:lnB>
                      <a:noFill/>
                    </a:lnB>
                    <a:solidFill>
                      <a:srgbClr val="D2D2D2"/>
                    </a:solidFill>
                  </a:tcPr>
                </a:tc>
                <a:tc>
                  <a:txBody>
                    <a:bodyPr/>
                    <a:lstStyle/>
                    <a:p>
                      <a:pPr algn="l"/>
                      <a:r>
                        <a:rPr lang="en-US" sz="2800"/>
                        <a:t>76</a:t>
                      </a:r>
                    </a:p>
                  </a:txBody>
                  <a:tcPr marL="0" marR="0" marT="0" marB="0" anchor="ctr">
                    <a:lnL>
                      <a:noFill/>
                    </a:lnL>
                    <a:lnR>
                      <a:noFill/>
                    </a:lnR>
                    <a:lnT>
                      <a:noFill/>
                    </a:lnT>
                    <a:lnB>
                      <a:noFill/>
                    </a:lnB>
                    <a:solidFill>
                      <a:srgbClr val="D2D2D2"/>
                    </a:solidFill>
                  </a:tcPr>
                </a:tc>
              </a:tr>
              <a:tr h="0">
                <a:tc>
                  <a:txBody>
                    <a:bodyPr/>
                    <a:lstStyle/>
                    <a:p>
                      <a:pPr algn="l"/>
                      <a:r>
                        <a:rPr lang="en-US" sz="2800"/>
                        <a:t>Bohemia / Moravia</a:t>
                      </a:r>
                    </a:p>
                  </a:txBody>
                  <a:tcPr marL="0" marR="0" marT="0" marB="0" anchor="ctr">
                    <a:lnL>
                      <a:noFill/>
                    </a:lnL>
                    <a:lnR>
                      <a:noFill/>
                    </a:lnR>
                    <a:lnT>
                      <a:noFill/>
                    </a:lnT>
                    <a:lnB>
                      <a:noFill/>
                    </a:lnB>
                    <a:solidFill>
                      <a:srgbClr val="D2D2D2"/>
                    </a:solidFill>
                  </a:tcPr>
                </a:tc>
                <a:tc>
                  <a:txBody>
                    <a:bodyPr/>
                    <a:lstStyle/>
                    <a:p>
                      <a:pPr algn="l"/>
                      <a:r>
                        <a:rPr lang="en-US" sz="2800"/>
                        <a:t>80,000</a:t>
                      </a:r>
                    </a:p>
                  </a:txBody>
                  <a:tcPr marL="0" marR="0" marT="0" marB="0" anchor="ctr">
                    <a:lnL>
                      <a:noFill/>
                    </a:lnL>
                    <a:lnR>
                      <a:noFill/>
                    </a:lnR>
                    <a:lnT>
                      <a:noFill/>
                    </a:lnT>
                    <a:lnB>
                      <a:noFill/>
                    </a:lnB>
                    <a:solidFill>
                      <a:srgbClr val="D2D2D2"/>
                    </a:solidFill>
                  </a:tcPr>
                </a:tc>
                <a:tc>
                  <a:txBody>
                    <a:bodyPr/>
                    <a:lstStyle/>
                    <a:p>
                      <a:pPr algn="l"/>
                      <a:r>
                        <a:rPr lang="en-US" sz="2800" dirty="0"/>
                        <a:t>89</a:t>
                      </a:r>
                    </a:p>
                  </a:txBody>
                  <a:tcPr marL="0" marR="0" marT="0" marB="0" anchor="ctr">
                    <a:lnL>
                      <a:noFill/>
                    </a:lnL>
                    <a:lnR>
                      <a:noFill/>
                    </a:lnR>
                    <a:lnT>
                      <a:noFill/>
                    </a:lnT>
                    <a:lnB>
                      <a:noFill/>
                    </a:lnB>
                    <a:solidFill>
                      <a:srgbClr val="D2D2D2"/>
                    </a:solidFill>
                  </a:tcPr>
                </a:tc>
              </a:tr>
            </a:tbl>
          </a:graphicData>
        </a:graphic>
      </p:graphicFrame>
    </p:spTree>
    <p:extLst>
      <p:ext uri="{BB962C8B-B14F-4D97-AF65-F5344CB8AC3E}">
        <p14:creationId xmlns:p14="http://schemas.microsoft.com/office/powerpoint/2010/main" val="19515532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Vocabulary</a:t>
            </a:r>
            <a:endParaRPr lang="en-US" dirty="0"/>
          </a:p>
        </p:txBody>
      </p:sp>
      <p:sp>
        <p:nvSpPr>
          <p:cNvPr id="3" name="Content Placeholder 2"/>
          <p:cNvSpPr>
            <a:spLocks noGrp="1"/>
          </p:cNvSpPr>
          <p:nvPr>
            <p:ph idx="1"/>
          </p:nvPr>
        </p:nvSpPr>
        <p:spPr/>
        <p:txBody>
          <a:bodyPr>
            <a:normAutofit lnSpcReduction="10000"/>
          </a:bodyPr>
          <a:lstStyle/>
          <a:p>
            <a:r>
              <a:rPr lang="en-US" dirty="0" smtClean="0"/>
              <a:t>Concentration Camp – Auschwitz</a:t>
            </a:r>
          </a:p>
          <a:p>
            <a:r>
              <a:rPr lang="en-US" dirty="0" smtClean="0"/>
              <a:t>Genocide</a:t>
            </a:r>
          </a:p>
          <a:p>
            <a:r>
              <a:rPr lang="en-US" dirty="0" smtClean="0"/>
              <a:t>Ghetto</a:t>
            </a:r>
          </a:p>
          <a:p>
            <a:r>
              <a:rPr lang="en-US" dirty="0" smtClean="0"/>
              <a:t>Aryan</a:t>
            </a:r>
          </a:p>
          <a:p>
            <a:r>
              <a:rPr lang="en-US" dirty="0"/>
              <a:t>Anti-Semitism</a:t>
            </a:r>
          </a:p>
          <a:p>
            <a:r>
              <a:rPr lang="en-US" dirty="0" err="1" smtClean="0"/>
              <a:t>Einsatzgruppen</a:t>
            </a:r>
            <a:endParaRPr lang="en-US" dirty="0" smtClean="0"/>
          </a:p>
          <a:p>
            <a:r>
              <a:rPr lang="en-US" dirty="0" smtClean="0"/>
              <a:t>Mein </a:t>
            </a:r>
            <a:r>
              <a:rPr lang="en-US" dirty="0" err="1" smtClean="0"/>
              <a:t>Kamph</a:t>
            </a:r>
            <a:endParaRPr lang="en-US" dirty="0" smtClean="0"/>
          </a:p>
          <a:p>
            <a:r>
              <a:rPr lang="en-US" dirty="0" smtClean="0"/>
              <a:t>Nuremburg Trials</a:t>
            </a:r>
          </a:p>
        </p:txBody>
      </p:sp>
    </p:spTree>
    <p:extLst>
      <p:ext uri="{BB962C8B-B14F-4D97-AF65-F5344CB8AC3E}">
        <p14:creationId xmlns:p14="http://schemas.microsoft.com/office/powerpoint/2010/main" val="24204084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8229600" cy="1143000"/>
          </a:xfrm>
        </p:spPr>
        <p:txBody>
          <a:bodyPr/>
          <a:lstStyle/>
          <a:p>
            <a:r>
              <a:rPr lang="en-US" dirty="0" smtClean="0"/>
              <a:t>Axis vs. Allies</a:t>
            </a:r>
            <a:endParaRPr lang="en-US" dirty="0"/>
          </a:p>
        </p:txBody>
      </p:sp>
      <p:sp>
        <p:nvSpPr>
          <p:cNvPr id="3" name="Content Placeholder 2"/>
          <p:cNvSpPr>
            <a:spLocks noGrp="1"/>
          </p:cNvSpPr>
          <p:nvPr>
            <p:ph idx="1"/>
          </p:nvPr>
        </p:nvSpPr>
        <p:spPr>
          <a:xfrm>
            <a:off x="457200" y="1752599"/>
            <a:ext cx="3886200" cy="4525963"/>
          </a:xfrm>
        </p:spPr>
        <p:txBody>
          <a:bodyPr/>
          <a:lstStyle/>
          <a:p>
            <a:r>
              <a:rPr lang="en-US" dirty="0" smtClean="0"/>
              <a:t>Germany</a:t>
            </a:r>
          </a:p>
          <a:p>
            <a:r>
              <a:rPr lang="en-US" dirty="0" smtClean="0"/>
              <a:t>Japan</a:t>
            </a:r>
          </a:p>
          <a:p>
            <a:r>
              <a:rPr lang="en-US" dirty="0" smtClean="0"/>
              <a:t>Italy</a:t>
            </a:r>
            <a:endParaRPr lang="en-US" dirty="0"/>
          </a:p>
        </p:txBody>
      </p:sp>
      <p:sp>
        <p:nvSpPr>
          <p:cNvPr id="4" name="Content Placeholder 2"/>
          <p:cNvSpPr txBox="1">
            <a:spLocks/>
          </p:cNvSpPr>
          <p:nvPr/>
        </p:nvSpPr>
        <p:spPr>
          <a:xfrm>
            <a:off x="4648200" y="1752599"/>
            <a:ext cx="38862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smtClean="0"/>
              <a:t>United Kingdom</a:t>
            </a:r>
          </a:p>
          <a:p>
            <a:r>
              <a:rPr lang="en-US" dirty="0" smtClean="0"/>
              <a:t>Soviet Union</a:t>
            </a:r>
          </a:p>
          <a:p>
            <a:r>
              <a:rPr lang="en-US" dirty="0" smtClean="0"/>
              <a:t>United States</a:t>
            </a:r>
          </a:p>
          <a:p>
            <a:endParaRPr lang="en-US" dirty="0"/>
          </a:p>
          <a:p>
            <a:r>
              <a:rPr lang="en-US" dirty="0" smtClean="0"/>
              <a:t>China, France, Poland, Netherlands, Belgium </a:t>
            </a:r>
            <a:endParaRPr lang="en-US" dirty="0"/>
          </a:p>
        </p:txBody>
      </p:sp>
    </p:spTree>
    <p:extLst>
      <p:ext uri="{BB962C8B-B14F-4D97-AF65-F5344CB8AC3E}">
        <p14:creationId xmlns:p14="http://schemas.microsoft.com/office/powerpoint/2010/main" val="24830496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Propaganda</a:t>
            </a:r>
            <a:endParaRPr lang="en-US" dirty="0"/>
          </a:p>
        </p:txBody>
      </p:sp>
      <p:sp>
        <p:nvSpPr>
          <p:cNvPr id="3" name="Content Placeholder 2"/>
          <p:cNvSpPr>
            <a:spLocks noGrp="1"/>
          </p:cNvSpPr>
          <p:nvPr>
            <p:ph idx="1"/>
          </p:nvPr>
        </p:nvSpPr>
        <p:spPr/>
        <p:txBody>
          <a:bodyPr/>
          <a:lstStyle/>
          <a:p>
            <a:endParaRPr lang="en-US"/>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295400"/>
            <a:ext cx="1876425" cy="2438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10400" y="1268278"/>
            <a:ext cx="1876425" cy="2438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5"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6000" y="1752600"/>
            <a:ext cx="2632419" cy="3505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6"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81600" y="3200400"/>
            <a:ext cx="1685925" cy="2714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7"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1000" y="3905250"/>
            <a:ext cx="1695450" cy="2705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05199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743523"/>
            <a:ext cx="6172200" cy="50976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4998577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739</TotalTime>
  <Words>961</Words>
  <Application>Microsoft Office PowerPoint</Application>
  <PresentationFormat>On-screen Show (4:3)</PresentationFormat>
  <Paragraphs>134</Paragraphs>
  <Slides>15</Slides>
  <Notes>6</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World War II and Holocost</vt:lpstr>
      <vt:lpstr>Causes</vt:lpstr>
      <vt:lpstr>PowerPoint Presentation</vt:lpstr>
      <vt:lpstr>World War II Causalities by Country  </vt:lpstr>
      <vt:lpstr>Causalities of the Holocaust </vt:lpstr>
      <vt:lpstr>Vocabulary</vt:lpstr>
      <vt:lpstr>Axis vs. Allies</vt:lpstr>
      <vt:lpstr>Propaganda</vt:lpstr>
      <vt:lpstr>PowerPoint Presentation</vt:lpstr>
      <vt:lpstr>GP  Jeep</vt:lpstr>
      <vt:lpstr>PowerPoint Presentation</vt:lpstr>
      <vt:lpstr>Tuskegee Airmen and the Black soldier</vt:lpstr>
      <vt:lpstr>D-Day   Iwo Jima</vt:lpstr>
      <vt:lpstr>Manhattan Project</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its</dc:creator>
  <cp:lastModifiedBy>its</cp:lastModifiedBy>
  <cp:revision>23</cp:revision>
  <dcterms:created xsi:type="dcterms:W3CDTF">2013-05-21T13:58:04Z</dcterms:created>
  <dcterms:modified xsi:type="dcterms:W3CDTF">2013-05-22T20:08:36Z</dcterms:modified>
</cp:coreProperties>
</file>